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Urbanist Medium"/>
      <p:regular r:id="rId16"/>
      <p:bold r:id="rId17"/>
      <p:italic r:id="rId18"/>
      <p:boldItalic r:id="rId19"/>
    </p:embeddedFont>
    <p:embeddedFont>
      <p:font typeface="Urbanist SemiBold"/>
      <p:regular r:id="rId20"/>
      <p:bold r:id="rId21"/>
      <p:italic r:id="rId22"/>
      <p:boldItalic r:id="rId23"/>
    </p:embeddedFont>
    <p:embeddedFont>
      <p:font typeface="Urbanis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SemiBold-regular.fntdata"/><Relationship Id="rId22" Type="http://schemas.openxmlformats.org/officeDocument/2006/relationships/font" Target="fonts/UrbanistSemiBold-italic.fntdata"/><Relationship Id="rId21" Type="http://schemas.openxmlformats.org/officeDocument/2006/relationships/font" Target="fonts/UrbanistSemiBold-bold.fntdata"/><Relationship Id="rId24" Type="http://schemas.openxmlformats.org/officeDocument/2006/relationships/font" Target="fonts/Urbanist-regular.fntdata"/><Relationship Id="rId23" Type="http://schemas.openxmlformats.org/officeDocument/2006/relationships/font" Target="fonts/Urbanis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italic.fntdata"/><Relationship Id="rId25" Type="http://schemas.openxmlformats.org/officeDocument/2006/relationships/font" Target="fonts/Urbanist-bold.fntdata"/><Relationship Id="rId27" Type="http://schemas.openxmlformats.org/officeDocument/2006/relationships/font" Target="fonts/Urbanis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Medium-bold.fntdata"/><Relationship Id="rId16" Type="http://schemas.openxmlformats.org/officeDocument/2006/relationships/font" Target="fonts/UrbanistMedium-regular.fntdata"/><Relationship Id="rId19" Type="http://schemas.openxmlformats.org/officeDocument/2006/relationships/font" Target="fonts/UrbanistMedium-boldItalic.fntdata"/><Relationship Id="rId18" Type="http://schemas.openxmlformats.org/officeDocument/2006/relationships/font" Target="fonts/Urbanis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98dab15f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98dab15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8dab15fb2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98dab15fb2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8dab15fb2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8dab15fb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98dab15fb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98dab15fb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8dab15fb2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98dab15fb2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98dab15fb2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98dab15fb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90208ff2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90208ff2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8dab15fb2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8dab15fb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8dab15fb2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98dab15fb2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98dab15fb2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98dab15fb2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5.png"/><Relationship Id="rId5" Type="http://schemas.openxmlformats.org/officeDocument/2006/relationships/image" Target="../media/image26.gif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>
            <p:ph type="title"/>
          </p:nvPr>
        </p:nvSpPr>
        <p:spPr>
          <a:xfrm>
            <a:off x="1242600" y="1252675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Bacchus Winery Case Study Presentation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8" name="Google Shape;438;p41"/>
          <p:cNvSpPr txBox="1"/>
          <p:nvPr>
            <p:ph idx="1" type="subTitle"/>
          </p:nvPr>
        </p:nvSpPr>
        <p:spPr>
          <a:xfrm>
            <a:off x="2370600" y="2843075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Jackson Webster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type="title"/>
          </p:nvPr>
        </p:nvSpPr>
        <p:spPr>
          <a:xfrm>
            <a:off x="228600" y="689725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Summary and Results</a:t>
            </a:r>
            <a:endParaRPr/>
          </a:p>
        </p:txBody>
      </p:sp>
      <p:sp>
        <p:nvSpPr>
          <p:cNvPr id="504" name="Google Shape;504;p50"/>
          <p:cNvSpPr txBox="1"/>
          <p:nvPr>
            <p:ph idx="1" type="body"/>
          </p:nvPr>
        </p:nvSpPr>
        <p:spPr>
          <a:xfrm>
            <a:off x="228600" y="1687200"/>
            <a:ext cx="33948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highlight>
                  <a:schemeClr val="dk1"/>
                </a:highlight>
              </a:rPr>
              <a:t>Through this case study I,</a:t>
            </a: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Designed a complete relational database for Bacchus Winery.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Built tables for wines, suppliers, distributors, employees, and orders.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Created and executed Python reports that provide valuable business insights.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</p:txBody>
      </p:sp>
      <p:pic>
        <p:nvPicPr>
          <p:cNvPr id="505" name="Google Shape;505;p50" title="Employee hou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0" y="2304388"/>
            <a:ext cx="4360200" cy="115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 title="Supplier item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000" y="943750"/>
            <a:ext cx="2072225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 title="top selling win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6075" y="943749"/>
            <a:ext cx="2111125" cy="1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0" title="Distributer_sales_Summary im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7400" y="3553621"/>
            <a:ext cx="28194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title"/>
          </p:nvPr>
        </p:nvSpPr>
        <p:spPr>
          <a:xfrm>
            <a:off x="228600" y="457200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Bacchus Winery Case Study</a:t>
            </a:r>
            <a:endParaRPr/>
          </a:p>
        </p:txBody>
      </p:sp>
      <p:sp>
        <p:nvSpPr>
          <p:cNvPr id="444" name="Google Shape;444;p42"/>
          <p:cNvSpPr txBox="1"/>
          <p:nvPr>
            <p:ph idx="1" type="body"/>
          </p:nvPr>
        </p:nvSpPr>
        <p:spPr>
          <a:xfrm>
            <a:off x="228600" y="1500301"/>
            <a:ext cx="2870100" cy="8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solidFill>
                  <a:schemeClr val="dk2"/>
                </a:solidFill>
                <a:highlight>
                  <a:schemeClr val="dk1"/>
                </a:highlight>
              </a:rPr>
              <a:t>The goal of this case study was to design a database for Bacchus Winery to manage its key operational data. </a:t>
            </a:r>
            <a:endParaRPr sz="1200">
              <a:solidFill>
                <a:schemeClr val="dk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>
                <a:solidFill>
                  <a:schemeClr val="dk2"/>
                </a:solidFill>
                <a:highlight>
                  <a:schemeClr val="dk1"/>
                </a:highlight>
              </a:rPr>
              <a:t>The system needed to track:</a:t>
            </a:r>
            <a:endParaRPr sz="1200">
              <a:solidFill>
                <a:schemeClr val="dk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</a:rPr>
              <a:t>Wines and their sales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</a:rPr>
              <a:t>Employees and their working hours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</a:rPr>
              <a:t>Suppliers, supply items, and orders</a:t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dk1"/>
                </a:highlight>
              </a:rPr>
              <a:t>Distributors that purchase wine</a:t>
            </a:r>
            <a:endParaRPr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type="title"/>
          </p:nvPr>
        </p:nvSpPr>
        <p:spPr>
          <a:xfrm>
            <a:off x="228600" y="290448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450" name="Google Shape;450;p43"/>
          <p:cNvSpPr txBox="1"/>
          <p:nvPr>
            <p:ph idx="1" type="subTitle"/>
          </p:nvPr>
        </p:nvSpPr>
        <p:spPr>
          <a:xfrm>
            <a:off x="4178575" y="3164325"/>
            <a:ext cx="3926400" cy="11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Key Tables: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Distributor and DistributionOrder – record sales of wine to distributors.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Supplier, SupplyItem, and SupplyOrder – manage suppliers, materials, and inventory orders.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Department, Employee, and EmployeeHours – organize staff and track hours worked.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/>
          </a:p>
        </p:txBody>
      </p:sp>
      <p:pic>
        <p:nvPicPr>
          <p:cNvPr id="451" name="Google Shape;451;p43" title="Group_E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0" y="1377475"/>
            <a:ext cx="3890025" cy="23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et in Space (Provided by Getty Images)"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>
            <p:ph type="title"/>
          </p:nvPr>
        </p:nvSpPr>
        <p:spPr>
          <a:xfrm>
            <a:off x="2647788" y="381750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Reports Created</a:t>
            </a:r>
            <a:endParaRPr/>
          </a:p>
        </p:txBody>
      </p:sp>
      <p:sp>
        <p:nvSpPr>
          <p:cNvPr id="458" name="Google Shape;458;p44"/>
          <p:cNvSpPr txBox="1"/>
          <p:nvPr>
            <p:ph idx="1" type="body"/>
          </p:nvPr>
        </p:nvSpPr>
        <p:spPr>
          <a:xfrm>
            <a:off x="2422499" y="826650"/>
            <a:ext cx="42051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Top Selling Wines – identifies the wines most frequently ordered by distributors.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Distributor Sales Summary – highlights overall sales performance by distributor to support marketing and distribution decisions.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Supplier Items by Total Quantity Ordered – shows total quantities of supply items ordered from each supplier and helps track supplier orders for inventory and purchasing decisions.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Employee Hours by Department – summarizes employee labor contributions across all departments and supports workforce management and scheduling decisions.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Top Selling Wines</a:t>
            </a:r>
            <a:endParaRPr/>
          </a:p>
        </p:txBody>
      </p:sp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228600" y="1972075"/>
            <a:ext cx="28701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Uses the DistributionOrder table to identify which wines are ordered most frequently by distributors.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Highlights the winery’s best-selling products.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Supports decisions about production and marketing focus.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</p:txBody>
      </p:sp>
      <p:pic>
        <p:nvPicPr>
          <p:cNvPr id="465" name="Google Shape;465;p45" title="top selling win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0" y="145704"/>
            <a:ext cx="3848400" cy="196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5" title="Top Selling Win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950" y="2237100"/>
            <a:ext cx="3848401" cy="20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type="title"/>
          </p:nvPr>
        </p:nvSpPr>
        <p:spPr>
          <a:xfrm>
            <a:off x="228600" y="613525"/>
            <a:ext cx="39045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Distributor Sales Summary</a:t>
            </a:r>
            <a:endParaRPr/>
          </a:p>
        </p:txBody>
      </p:sp>
      <p:sp>
        <p:nvSpPr>
          <p:cNvPr id="472" name="Google Shape;472;p46"/>
          <p:cNvSpPr txBox="1"/>
          <p:nvPr>
            <p:ph idx="1" type="body"/>
          </p:nvPr>
        </p:nvSpPr>
        <p:spPr>
          <a:xfrm>
            <a:off x="210225" y="1895400"/>
            <a:ext cx="36090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Shows total wine quantities sold per distributor</a:t>
            </a: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Identifies top distribution partners</a:t>
            </a: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Uses Distributor and DistributionOrder tables</a:t>
            </a:r>
            <a:endParaRPr sz="1200">
              <a:highlight>
                <a:schemeClr val="dk1"/>
              </a:highlight>
            </a:endParaRPr>
          </a:p>
        </p:txBody>
      </p:sp>
      <p:pic>
        <p:nvPicPr>
          <p:cNvPr id="473" name="Google Shape;473;p46" title="Distributer_sales_Summary im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75" y="558750"/>
            <a:ext cx="28194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 title="Distributer Code Screenshoi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950" y="1651725"/>
            <a:ext cx="3019300" cy="2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174700" y="50825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Supplier Items Ordered</a:t>
            </a:r>
            <a:endParaRPr/>
          </a:p>
        </p:txBody>
      </p:sp>
      <p:sp>
        <p:nvSpPr>
          <p:cNvPr id="480" name="Google Shape;480;p47"/>
          <p:cNvSpPr txBox="1"/>
          <p:nvPr>
            <p:ph idx="1" type="body"/>
          </p:nvPr>
        </p:nvSpPr>
        <p:spPr>
          <a:xfrm>
            <a:off x="284550" y="1542875"/>
            <a:ext cx="28701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Calculates the total number of each SupplyItem ordered from suppliers.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Uses data from the SupplyOrder table.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Helps track supplier orders for inventory and purchasing decisions.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</p:txBody>
      </p:sp>
      <p:pic>
        <p:nvPicPr>
          <p:cNvPr id="481" name="Google Shape;481;p47" title="Supplier item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717" y="228600"/>
            <a:ext cx="4177829" cy="188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venus 's surface with a black background (Provided by Tenor)" id="482" name="Google Shape;482;p47"/>
          <p:cNvPicPr preferRelativeResize="0"/>
          <p:nvPr/>
        </p:nvPicPr>
        <p:blipFill rotWithShape="1">
          <a:blip r:embed="rId5">
            <a:alphaModFix/>
          </a:blip>
          <a:srcRect b="4214" l="12859" r="14650" t="2554"/>
          <a:stretch/>
        </p:blipFill>
        <p:spPr>
          <a:xfrm>
            <a:off x="7322250" y="2995250"/>
            <a:ext cx="1748175" cy="16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 title="Supplier Cost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725" y="2202150"/>
            <a:ext cx="3584971" cy="25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type="title"/>
          </p:nvPr>
        </p:nvSpPr>
        <p:spPr>
          <a:xfrm>
            <a:off x="228600" y="689725"/>
            <a:ext cx="3848400" cy="8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Employee Hours by Department</a:t>
            </a:r>
            <a:endParaRPr/>
          </a:p>
        </p:txBody>
      </p:sp>
      <p:sp>
        <p:nvSpPr>
          <p:cNvPr id="489" name="Google Shape;489;p48"/>
          <p:cNvSpPr txBox="1"/>
          <p:nvPr>
            <p:ph idx="1" type="body"/>
          </p:nvPr>
        </p:nvSpPr>
        <p:spPr>
          <a:xfrm>
            <a:off x="228600" y="1833500"/>
            <a:ext cx="28701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Summarizes total hours worked by each employee and department.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Uses data from the Employee, Department, and EmployeeHours tables.</a:t>
            </a:r>
            <a:br>
              <a:rPr lang="en" sz="1200">
                <a:highlight>
                  <a:schemeClr val="dk1"/>
                </a:highlight>
              </a:rPr>
            </a:br>
            <a:endParaRPr sz="1200">
              <a:highlight>
                <a:schemeClr val="dk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dk1"/>
                </a:highlight>
              </a:rPr>
              <a:t>Supports workforce management and scheduling decisions.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dk1"/>
              </a:highlight>
            </a:endParaRPr>
          </a:p>
        </p:txBody>
      </p:sp>
      <p:pic>
        <p:nvPicPr>
          <p:cNvPr id="490" name="Google Shape;490;p48" title="Employee hou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0" y="898925"/>
            <a:ext cx="4899500" cy="17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8" title="Employer hou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500" y="2697325"/>
            <a:ext cx="3122057" cy="2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sphere with a black background and a few clouds on it (Provided by Tenor)" id="496" name="Google Shape;4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400" y="37838"/>
            <a:ext cx="19050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9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Design Assumptions and Notes</a:t>
            </a:r>
            <a:endParaRPr/>
          </a:p>
        </p:txBody>
      </p:sp>
      <p:sp>
        <p:nvSpPr>
          <p:cNvPr id="498" name="Google Shape;498;p49"/>
          <p:cNvSpPr txBox="1"/>
          <p:nvPr/>
        </p:nvSpPr>
        <p:spPr>
          <a:xfrm>
            <a:off x="462000" y="1216575"/>
            <a:ext cx="7661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Each wine is sold through distribution orders linked to a specific distributor.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Each supply item is linked to one supplier, and quantities represent items ordered for production.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Employees belong to only one department.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EmployeeHours records are totaled to generate department summaries.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Pricing data was not included, so reports focus on quantities rather than revenue.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